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3" r:id="rId1"/>
  </p:sldMasterIdLst>
  <p:notesMasterIdLst>
    <p:notesMasterId r:id="rId14"/>
  </p:notesMasterIdLst>
  <p:handoutMasterIdLst>
    <p:handoutMasterId r:id="rId15"/>
  </p:handoutMasterIdLst>
  <p:sldIdLst>
    <p:sldId id="276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8" r:id="rId11"/>
    <p:sldId id="264" r:id="rId12"/>
    <p:sldId id="277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1E8DDF"/>
    <a:srgbClr val="FFFF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838" autoAdjust="0"/>
  </p:normalViewPr>
  <p:slideViewPr>
    <p:cSldViewPr snapToGrid="0">
      <p:cViewPr varScale="1">
        <p:scale>
          <a:sx n="105" d="100"/>
          <a:sy n="105" d="100"/>
        </p:scale>
        <p:origin x="1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MX"/>
              <a:t>Población masculina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29307894612803803"/>
          <c:y val="0.13878363650939027"/>
          <c:w val="0.43890043587317479"/>
          <c:h val="0.4863758068970201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poblacion masculina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5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7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Hoja1!$A$2:$A$19</c:f>
              <c:strCache>
                <c:ptCount val="18"/>
                <c:pt idx="0">
                  <c:v>edad 0-4 años</c:v>
                </c:pt>
                <c:pt idx="1">
                  <c:v>edad 5-9 años</c:v>
                </c:pt>
                <c:pt idx="2">
                  <c:v>edad 10-14 años</c:v>
                </c:pt>
                <c:pt idx="3">
                  <c:v>edad 15-19 años</c:v>
                </c:pt>
                <c:pt idx="4">
                  <c:v>edad 20-24 años</c:v>
                </c:pt>
                <c:pt idx="5">
                  <c:v>edad 25-29 años</c:v>
                </c:pt>
                <c:pt idx="6">
                  <c:v>edad 30-34 años</c:v>
                </c:pt>
                <c:pt idx="7">
                  <c:v>edad 35-39 años</c:v>
                </c:pt>
                <c:pt idx="8">
                  <c:v>edad 40-44 años</c:v>
                </c:pt>
                <c:pt idx="9">
                  <c:v>edad 45-49 años</c:v>
                </c:pt>
                <c:pt idx="10">
                  <c:v>edad 50-54 años</c:v>
                </c:pt>
                <c:pt idx="11">
                  <c:v>edad 55-59 años</c:v>
                </c:pt>
                <c:pt idx="12">
                  <c:v>edad 60-64 años</c:v>
                </c:pt>
                <c:pt idx="13">
                  <c:v>edad 65-69 años</c:v>
                </c:pt>
                <c:pt idx="14">
                  <c:v>edad 70-74 años</c:v>
                </c:pt>
                <c:pt idx="15">
                  <c:v>edad 75-79 años</c:v>
                </c:pt>
                <c:pt idx="16">
                  <c:v>edad 80-84 años</c:v>
                </c:pt>
                <c:pt idx="17">
                  <c:v>edad 85 años y mas</c:v>
                </c:pt>
              </c:strCache>
            </c:strRef>
          </c:cat>
          <c:val>
            <c:numRef>
              <c:f>Hoja1!$B$2:$B$19</c:f>
              <c:numCache>
                <c:formatCode>General</c:formatCode>
                <c:ptCount val="18"/>
                <c:pt idx="0">
                  <c:v>3077</c:v>
                </c:pt>
                <c:pt idx="1">
                  <c:v>3765</c:v>
                </c:pt>
                <c:pt idx="2">
                  <c:v>3382</c:v>
                </c:pt>
                <c:pt idx="3">
                  <c:v>2654</c:v>
                </c:pt>
                <c:pt idx="4">
                  <c:v>1895</c:v>
                </c:pt>
                <c:pt idx="5">
                  <c:v>1589</c:v>
                </c:pt>
                <c:pt idx="6">
                  <c:v>1229</c:v>
                </c:pt>
                <c:pt idx="7">
                  <c:v>1190</c:v>
                </c:pt>
                <c:pt idx="8">
                  <c:v>1031</c:v>
                </c:pt>
                <c:pt idx="9">
                  <c:v>869</c:v>
                </c:pt>
                <c:pt idx="10">
                  <c:v>650</c:v>
                </c:pt>
                <c:pt idx="11">
                  <c:v>580</c:v>
                </c:pt>
                <c:pt idx="12">
                  <c:v>474</c:v>
                </c:pt>
                <c:pt idx="13">
                  <c:v>358</c:v>
                </c:pt>
                <c:pt idx="14">
                  <c:v>273</c:v>
                </c:pt>
                <c:pt idx="15">
                  <c:v>193</c:v>
                </c:pt>
                <c:pt idx="16">
                  <c:v>135</c:v>
                </c:pt>
                <c:pt idx="17">
                  <c:v>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0.44681</cdr:x>
      <cdr:y>0.31312</cdr:y>
    </cdr:from>
    <cdr:to>
      <cdr:x>0.63011</cdr:x>
      <cdr:y>0.43357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21526" y="1378812"/>
          <a:ext cx="1034473" cy="53039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0BA3B-3A70-4E2C-AAA2-C108EB5A0950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1AA6E-F51C-45DF-805C-0DBFF50CABA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312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6F84E-5E8B-40C6-980D-51EE87B1E493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9632C-8F0D-4CD2-93E1-1CE38C0332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9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632C-8F0D-4CD2-93E1-1CE38C033224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8398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632C-8F0D-4CD2-93E1-1CE38C033224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366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632C-8F0D-4CD2-93E1-1CE38C03322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76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9632C-8F0D-4CD2-93E1-1CE38C033224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769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857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00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0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703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61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912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63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360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961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40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997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E043-AA36-4AC1-883B-8513EA944878}" type="datetimeFigureOut">
              <a:rPr lang="es-MX" smtClean="0"/>
              <a:t>24/06/2022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A7C4F-C0FA-4D2F-BCA0-227844C535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01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6" Type="http://schemas.openxmlformats.org/officeDocument/2006/relationships/image" Target="../media/image10.png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750">
              <a:schemeClr val="accent4">
                <a:lumMod val="40000"/>
                <a:lumOff val="60000"/>
              </a:schemeClr>
            </a:gs>
            <a:gs pos="55500">
              <a:srgbClr val="B0E3F6"/>
            </a:gs>
            <a:gs pos="37000">
              <a:srgbClr val="C7EB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21" y="1332538"/>
            <a:ext cx="2419564" cy="28378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491" y="1354640"/>
            <a:ext cx="2460962" cy="276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721" y="4352925"/>
            <a:ext cx="2565305" cy="239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4974" y="4305301"/>
            <a:ext cx="2803300" cy="2446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5524" y="1354640"/>
            <a:ext cx="2212749" cy="27622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4141" y="1354639"/>
            <a:ext cx="2227350" cy="2837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0505" y="4116890"/>
            <a:ext cx="3072391" cy="28775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9104" y="4135294"/>
            <a:ext cx="2652955" cy="2763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7704" y="1354641"/>
            <a:ext cx="2356672" cy="2655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28274" cy="1354639"/>
          </a:xfrm>
        </p:spPr>
        <p:txBody>
          <a:bodyPr>
            <a:noAutofit/>
          </a:bodyPr>
          <a:lstStyle/>
          <a:p>
            <a:pPr algn="ctr"/>
            <a:r>
              <a:rPr lang="es-MX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  <a:cs typeface="Arial" panose="020B0604020202020204" pitchFamily="34" charset="0"/>
              </a:rPr>
              <a:t>Presentación del municipio del Nayar, Nayarit.</a:t>
            </a:r>
            <a:endParaRPr lang="es-MX" sz="6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  <a:cs typeface="Arial" panose="020B0604020202020204" pitchFamily="34" charset="0"/>
            </a:endParaRPr>
          </a:p>
        </p:txBody>
      </p:sp>
      <p:pic>
        <p:nvPicPr>
          <p:cNvPr id="12" name="EL Remolino El Venado Az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7358" y="1096406"/>
            <a:ext cx="609600" cy="609600"/>
          </a:xfrm>
          <a:prstGeom prst="rect">
            <a:avLst/>
          </a:prstGeom>
        </p:spPr>
      </p:pic>
      <p:pic>
        <p:nvPicPr>
          <p:cNvPr id="13" name="Son de tarima cora  La música en El Nay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5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7358" y="63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4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66667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15806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El Municipio Del Nayar tiene 441 escuelas, de las cuales 0 son de nivel inicial, 171 de Preescolar (Kínder), 182 de Primaria, 69 Secundaria, 17 Media Superior (Preparatoria). Las demás son Superior o formaciones para el trabajo.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" y="1820859"/>
            <a:ext cx="4395788" cy="329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887" y="1820857"/>
            <a:ext cx="4255438" cy="329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89" y="5262333"/>
            <a:ext cx="4478511" cy="9332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432" y="5455904"/>
            <a:ext cx="4824413" cy="9332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135" y="5262333"/>
            <a:ext cx="1566863" cy="138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325" y="1820858"/>
            <a:ext cx="3504191" cy="329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928" y="736981"/>
            <a:ext cx="3717276" cy="108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007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596" y="1753968"/>
            <a:ext cx="50387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latin typeface="Freestyle Script" panose="030804020302050B0404" pitchFamily="66" charset="0"/>
              </a:rPr>
              <a:t>  JESUS MARIA</a:t>
            </a:r>
            <a:endParaRPr lang="es-MX" sz="3600" dirty="0">
              <a:latin typeface="Freestyle Script" panose="030804020302050B04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6" y="2400300"/>
            <a:ext cx="2628901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954" y="2400300"/>
            <a:ext cx="2464371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56" y="4543425"/>
            <a:ext cx="2683441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333" y="4543424"/>
            <a:ext cx="2395992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205" y="2484410"/>
            <a:ext cx="2876550" cy="205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591" y="2484410"/>
            <a:ext cx="3100840" cy="205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5946206" y="1838079"/>
            <a:ext cx="5977390" cy="64633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latin typeface="Freestyle Script" panose="030804020302050B0404" pitchFamily="66" charset="0"/>
              </a:rPr>
              <a:t>SANTA TERESA</a:t>
            </a:r>
            <a:endParaRPr lang="es-MX" dirty="0">
              <a:latin typeface="Freestyle Script" panose="030804020302050B0404" pitchFamily="66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b="10938"/>
          <a:stretch/>
        </p:blipFill>
        <p:spPr>
          <a:xfrm>
            <a:off x="5911612" y="4543424"/>
            <a:ext cx="2890386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755" y="4543424"/>
            <a:ext cx="3100841" cy="2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/>
          <p:cNvSpPr txBox="1"/>
          <p:nvPr/>
        </p:nvSpPr>
        <p:spPr>
          <a:xfrm>
            <a:off x="3076575" y="378381"/>
            <a:ext cx="565784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reestyle Script" panose="030804020302050B0404" pitchFamily="66" charset="0"/>
              </a:rPr>
              <a:t>SEMANA SANTA CORA</a:t>
            </a:r>
            <a:endParaRPr lang="es-MX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10" name="Flecha abajo 9"/>
          <p:cNvSpPr/>
          <p:nvPr/>
        </p:nvSpPr>
        <p:spPr>
          <a:xfrm>
            <a:off x="2473891" y="378380"/>
            <a:ext cx="794883" cy="137558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7980" y="368120"/>
            <a:ext cx="829128" cy="146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5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1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750">
              <a:schemeClr val="accent4">
                <a:lumMod val="40000"/>
                <a:lumOff val="60000"/>
              </a:schemeClr>
            </a:gs>
            <a:gs pos="55500">
              <a:srgbClr val="B0E3F6"/>
            </a:gs>
            <a:gs pos="37000">
              <a:srgbClr val="C7EB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97" y="539414"/>
            <a:ext cx="2934302" cy="188205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5155" t="1720" r="7904" b="1649"/>
          <a:stretch/>
        </p:blipFill>
        <p:spPr>
          <a:xfrm>
            <a:off x="68548" y="0"/>
            <a:ext cx="4975122" cy="66269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2927006" y="44209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09 DEL</a:t>
            </a:r>
            <a:r>
              <a:rPr lang="es-MX" dirty="0" smtClean="0">
                <a:latin typeface="Bernard MT Condensed" panose="02050806060905020404" pitchFamily="18" charset="0"/>
              </a:rPr>
              <a:t> 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NAYAR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142493" y="4069046"/>
            <a:ext cx="2323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 TOTAL: 47,550</a:t>
            </a:r>
            <a:endParaRPr lang="es-MX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680037" y="1082919"/>
            <a:ext cx="2903524" cy="2220720"/>
          </a:xfrm>
        </p:spPr>
        <p:txBody>
          <a:bodyPr>
            <a:noAutofit/>
          </a:bodyPr>
          <a:lstStyle/>
          <a:p>
            <a:pPr algn="ctr"/>
            <a:r>
              <a:rPr lang="es-MX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s-MX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   LOCALIDADES</a:t>
            </a:r>
            <a:br>
              <a:rPr lang="es-MX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  <a:endParaRPr lang="es-MX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501042"/>
              </p:ext>
            </p:extLst>
          </p:nvPr>
        </p:nvGraphicFramePr>
        <p:xfrm>
          <a:off x="9406465" y="163402"/>
          <a:ext cx="2785534" cy="382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534"/>
              </a:tblGrid>
              <a:tr h="382693"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CLIMA</a:t>
                      </a:r>
                      <a:endParaRPr lang="es-MX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9144000" y="2551837"/>
            <a:ext cx="30479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202124"/>
                </a:solidFill>
                <a:latin typeface="arial" panose="020B0604020202020204" pitchFamily="34" charset="0"/>
              </a:rPr>
              <a:t>El </a:t>
            </a:r>
            <a:r>
              <a:rPr lang="es-MX" b="1" dirty="0">
                <a:solidFill>
                  <a:srgbClr val="202124"/>
                </a:solidFill>
                <a:latin typeface="arial" panose="020B0604020202020204" pitchFamily="34" charset="0"/>
              </a:rPr>
              <a:t>Clima</a:t>
            </a:r>
            <a:r>
              <a:rPr lang="es-MX" dirty="0">
                <a:solidFill>
                  <a:srgbClr val="202124"/>
                </a:solidFill>
                <a:latin typeface="arial" panose="020B0604020202020204" pitchFamily="34" charset="0"/>
              </a:rPr>
              <a:t> predominante es el cálido subhúmedo con lluvias en verano, que representa el 75.65% de los </a:t>
            </a:r>
            <a:r>
              <a:rPr lang="es-MX" b="1" dirty="0">
                <a:solidFill>
                  <a:srgbClr val="202124"/>
                </a:solidFill>
                <a:latin typeface="arial" panose="020B0604020202020204" pitchFamily="34" charset="0"/>
              </a:rPr>
              <a:t>climas</a:t>
            </a:r>
            <a:r>
              <a:rPr lang="es-MX" dirty="0">
                <a:solidFill>
                  <a:srgbClr val="202124"/>
                </a:solidFill>
                <a:latin typeface="arial" panose="020B0604020202020204" pitchFamily="34" charset="0"/>
              </a:rPr>
              <a:t> existentes. El </a:t>
            </a:r>
            <a:r>
              <a:rPr lang="es-MX" b="1" dirty="0">
                <a:solidFill>
                  <a:srgbClr val="202124"/>
                </a:solidFill>
                <a:latin typeface="arial" panose="020B0604020202020204" pitchFamily="34" charset="0"/>
              </a:rPr>
              <a:t>clima</a:t>
            </a:r>
            <a:r>
              <a:rPr lang="es-MX" dirty="0">
                <a:solidFill>
                  <a:srgbClr val="202124"/>
                </a:solidFill>
                <a:latin typeface="arial" panose="020B0604020202020204" pitchFamily="34" charset="0"/>
              </a:rPr>
              <a:t> templado subhúmedo con lluvias en verano, predomina en el 12.26% de la superficie. Los meses más lluviosos van de junio a septiembre. La precipitación media anual es de 754 mm.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662" y="4289717"/>
            <a:ext cx="999831" cy="886390"/>
          </a:xfrm>
          <a:prstGeom prst="rect">
            <a:avLst/>
          </a:prstGeom>
        </p:spPr>
      </p:pic>
      <p:sp>
        <p:nvSpPr>
          <p:cNvPr id="8" name="Flecha izquierda 7"/>
          <p:cNvSpPr/>
          <p:nvPr/>
        </p:nvSpPr>
        <p:spPr>
          <a:xfrm>
            <a:off x="8600425" y="1914430"/>
            <a:ext cx="737617" cy="55769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750" y="4346979"/>
            <a:ext cx="1054699" cy="829128"/>
          </a:xfrm>
          <a:prstGeom prst="rect">
            <a:avLst/>
          </a:prstGeom>
        </p:spPr>
      </p:pic>
      <p:sp>
        <p:nvSpPr>
          <p:cNvPr id="13" name="Flecha abajo 12"/>
          <p:cNvSpPr/>
          <p:nvPr/>
        </p:nvSpPr>
        <p:spPr>
          <a:xfrm>
            <a:off x="6792587" y="626756"/>
            <a:ext cx="560438" cy="63909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4" name="Flecha arriba 13"/>
          <p:cNvSpPr/>
          <p:nvPr/>
        </p:nvSpPr>
        <p:spPr>
          <a:xfrm>
            <a:off x="6834687" y="2998839"/>
            <a:ext cx="589935" cy="60960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188121" y="1761591"/>
            <a:ext cx="527733" cy="7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33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1"/>
            <a:ext cx="12192000" cy="67818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75741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/>
              <a:tblGrid>
                <a:gridCol w="12191999"/>
              </a:tblGrid>
              <a:tr h="1055791">
                <a:tc>
                  <a:txBody>
                    <a:bodyPr/>
                    <a:lstStyle/>
                    <a:p>
                      <a:pPr algn="ctr" fontAlgn="t"/>
                      <a:r>
                        <a:rPr lang="es-MX" sz="5400" b="1" u="none" strike="noStrike" cap="small" dirty="0" smtClean="0">
                          <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TOPONIMIA</a:t>
                      </a:r>
                      <a:r>
                        <a:rPr lang="es-MX" sz="4800" b="0" u="none" strike="noStrike" cap="small" dirty="0" smtClean="0">
                          <a:ln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MX" sz="4800" b="0" u="none" strike="noStrike" cap="small" dirty="0">
                        <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802209">
                <a:tc>
                  <a:txBody>
                    <a:bodyPr/>
                    <a:lstStyle/>
                    <a:p>
                      <a:pPr algn="just" fontAlgn="t"/>
                      <a:r>
                        <a:rPr lang="es-MX" sz="4800" b="0" dirty="0" smtClean="0">
                          <a:solidFill>
                            <a:srgbClr val="00B050"/>
                          </a:solidFill>
                          <a:effectLst>
                            <a:glow rad="101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NOMBRE DEL MUNICIPIO ES EN HONOR DEL JEFE CORA NAYE, NAYAR Ó NAYARIT, CAUDILLO, LEGISLADOR Y REY; DEFENSOR DE SU TRIBU Y MANTENEDOR DEL REINO HOCICA Ó XÉCORA.</a:t>
                      </a:r>
                      <a:endParaRPr lang="es-MX" sz="4800" b="0" dirty="0">
                        <a:solidFill>
                          <a:srgbClr val="00B050"/>
                        </a:solidFill>
                        <a:effectLst>
                          <a:glow rad="101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93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6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0160" t="8333" r="11440" b="14445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0">
                <a:schemeClr val="accent4">
                  <a:lumMod val="45000"/>
                  <a:lumOff val="55000"/>
                </a:schemeClr>
              </a:gs>
              <a:gs pos="21000">
                <a:schemeClr val="accent4">
                  <a:lumMod val="45000"/>
                  <a:lumOff val="55000"/>
                </a:schemeClr>
              </a:gs>
              <a:gs pos="77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4" name="Picture 4" descr="Municipio de El Nay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1" y="2066925"/>
            <a:ext cx="5776914" cy="3733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7" name="Rectángulo 6"/>
          <p:cNvSpPr/>
          <p:nvPr/>
        </p:nvSpPr>
        <p:spPr>
          <a:xfrm>
            <a:off x="1" y="0"/>
            <a:ext cx="12191999" cy="120032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5000">
                <a:schemeClr val="accent4">
                  <a:lumMod val="0"/>
                  <a:lumOff val="100000"/>
                </a:schemeClr>
              </a:gs>
              <a:gs pos="25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Del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Nayar se localiza en la porción nororiental del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entre las coordenadas extremas 21º 25 y 22º 40 de latitud norte y del meridiano 103º 58' y 105º 03' de longitud oeste. Limita al norte con el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Acaponeta y el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Durango; al sur con los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Tepic, Santa María del Oro y la Yesca; al oriente con los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Jalisco y Zacatecas y al poniente con los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Santiago </a:t>
            </a:r>
            <a:r>
              <a:rPr lang="es-MX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Escuintla, </a:t>
            </a:r>
            <a:r>
              <a:rPr lang="es-MX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Acaponeta, Rosamorada y Ruiz.</a:t>
            </a:r>
          </a:p>
        </p:txBody>
      </p:sp>
    </p:spTree>
    <p:extLst>
      <p:ext uri="{BB962C8B-B14F-4D97-AF65-F5344CB8AC3E}">
        <p14:creationId xmlns:p14="http://schemas.microsoft.com/office/powerpoint/2010/main" val="132089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850" cy="6858000"/>
          </a:xfrm>
          <a:prstGeom prst="rect">
            <a:avLst/>
          </a:prstGeom>
          <a:pattFill prst="pct70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0" b="100000" l="9936" r="89904"/>
                    </a14:imgEffect>
                  </a14:imgLayer>
                </a14:imgProps>
              </a:ext>
            </a:extLst>
          </a:blip>
          <a:srcRect r="15309"/>
          <a:stretch/>
        </p:blipFill>
        <p:spPr>
          <a:xfrm>
            <a:off x="7001933" y="0"/>
            <a:ext cx="5190067" cy="685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78735"/>
              </p:ext>
            </p:extLst>
          </p:nvPr>
        </p:nvGraphicFramePr>
        <p:xfrm>
          <a:off x="0" y="533404"/>
          <a:ext cx="12191999" cy="6324595"/>
        </p:xfrm>
        <a:graphic>
          <a:graphicData uri="http://schemas.openxmlformats.org/drawingml/2006/table">
            <a:tbl>
              <a:tblPr/>
              <a:tblGrid>
                <a:gridCol w="931331"/>
                <a:gridCol w="11260668"/>
              </a:tblGrid>
              <a:tr h="592695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1530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inicia la resistencia Cora, ante los embates de Nuño Beltrán de Guzmán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293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1601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fundó el Convento de Huaynamota.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465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1720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indígenas Coras, ante el acoso del Gobierno Virreinal asaltan pueblos en la zona costera.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0707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1722-1723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indígenas Coras son vencidos, siendo ejecutado e incinerado el caudillo Tlahuitole junto a los antiguos restos del </a:t>
                      </a:r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Rey 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Nayarit. El hecho tuvo lugar en la capital de la Nueva España.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293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1851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Jesús María es </a:t>
                      </a:r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municipalidad 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Departamento de Sentispac del 7º Cantón del Estado de Jalisco.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0707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1857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Coras protagonizaron una de las más grandes rebeliones indígenas, del siglo XIX, al mando de Manuel Lozada; por la defensa de la propiedad comunal.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7596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1889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 subprefectura del territorio de Tepic, con el nombre de La Sierra.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293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1918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menciona como antigua prefectura de la sierra de Nayarit.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7670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1926-1929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Grupos Coras participan en el movimiento cristero, haciendo suyas las demandas agrarias.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0707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1939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decreto del gobernador Juventino Espinosa Sánchez, </a:t>
                      </a:r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Nayar alcanzó la categoría de </a:t>
                      </a:r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 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libre, con el territorio de la antigua Subprefectura de la Sierra.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13169">
                <a:tc>
                  <a:txBody>
                    <a:bodyPr/>
                    <a:lstStyle/>
                    <a:p>
                      <a:pPr algn="l" fontAlgn="t"/>
                      <a:r>
                        <a:rPr lang="es-MX" sz="1600" b="1" i="1" u="sng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1944</a:t>
                      </a: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“Del 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Nayar" recibe en definitiva este nombre y se restituye la denominación a su cabecera </a:t>
                      </a:r>
                      <a:r>
                        <a:rPr lang="es-MX" sz="1600" b="1" i="0" u="none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</a:t>
                      </a:r>
                      <a:r>
                        <a:rPr lang="es-MX" sz="1600" b="1" i="0" u="none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Jesús María.</a:t>
                      </a:r>
                      <a:endParaRPr lang="es-MX" sz="1600" b="1" i="0" u="none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1134"/>
          </a:xfrm>
        </p:spPr>
        <p:txBody>
          <a:bodyPr>
            <a:normAutofit/>
          </a:bodyPr>
          <a:lstStyle/>
          <a:p>
            <a:pPr algn="ctr"/>
            <a:r>
              <a:rPr lang="es-MX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CRONOLOGÍA DE HECHOS HISTORICOS</a:t>
            </a:r>
            <a:endParaRPr lang="es-MX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3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750">
              <a:srgbClr val="92D050"/>
            </a:gs>
            <a:gs pos="55500">
              <a:srgbClr val="B0E3F6"/>
            </a:gs>
            <a:gs pos="37000">
              <a:srgbClr val="C7EB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7897"/>
          <a:stretch/>
        </p:blipFill>
        <p:spPr>
          <a:xfrm flipH="1">
            <a:off x="5870448" y="82886"/>
            <a:ext cx="6321552" cy="689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61222"/>
              </p:ext>
            </p:extLst>
          </p:nvPr>
        </p:nvGraphicFramePr>
        <p:xfrm>
          <a:off x="2305051" y="0"/>
          <a:ext cx="3558117" cy="6460067"/>
        </p:xfrm>
        <a:graphic>
          <a:graphicData uri="http://schemas.openxmlformats.org/drawingml/2006/table">
            <a:tbl>
              <a:tblPr/>
              <a:tblGrid>
                <a:gridCol w="2655880"/>
                <a:gridCol w="902237"/>
              </a:tblGrid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Nombre del Presidente Municipal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</a:t>
                      </a:r>
                      <a:endParaRPr lang="es-MX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Mariano Solís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1940-1941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Tereso Altamirano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Prisciliano Rivera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Catarino Evangelista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1941-1943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Andrés Rodríguez Aranda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1943-1945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Santiago Romero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1946-1947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Aurelio Canare Medina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1948-1949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Tereso Altamirano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1950-1951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Lorenzo Sostenes Molina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1952-1954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Mónico Evangelista Narciso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1955-1957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Santos Aguilar Canare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1958-1960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Francisco Daniel Torres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1961-1963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Mónico Evangelista Narciso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1964-1966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Antonio Molinar Contreras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1967-1969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Crescencio Solís Cruz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1970-1972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Aurelio Canare Medina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1973-1975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Eusebio Zeferino Enríquez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1975-1978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Fortunato Rodríguez Villarreal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1978-1981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Juventino Díaz Serrano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1981-1984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Pedro Camacho de Jesús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1984-1987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Juventino Díaz Serrano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1987-1990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Ambrosio Celestino Flores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1990-1993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 Sostenes Estrada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1993-1996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José Santos Rentería de la Cruz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1996-1999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Víctor Serrano Molina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1999-2001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Manuel Rivera 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Taizán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2002-2005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Florentino Canare Peña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2005-2008 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Lino Carrillo Carrillo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2008-2011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99"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Pedro de la Cruz Flores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2011-2014</a:t>
                      </a: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0127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Octavio López dela 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Cruz</a:t>
                      </a:r>
                    </a:p>
                    <a:p>
                      <a:pPr algn="ctr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Adán Frausto Arellano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2014-2017</a:t>
                      </a:r>
                    </a:p>
                    <a:p>
                      <a:pPr algn="ctr"/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2017-2021</a:t>
                      </a:r>
                      <a:endParaRPr lang="es-MX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59" marR="8559" marT="8559" marB="85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2885"/>
            <a:ext cx="2305050" cy="28317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2056483"/>
            <a:ext cx="2214563" cy="22174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4521535"/>
            <a:ext cx="2152650" cy="2124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Flecha derecha 6"/>
          <p:cNvSpPr/>
          <p:nvPr/>
        </p:nvSpPr>
        <p:spPr>
          <a:xfrm>
            <a:off x="6324600" y="1889795"/>
            <a:ext cx="1304925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Flecha izquierda 7"/>
          <p:cNvSpPr/>
          <p:nvPr/>
        </p:nvSpPr>
        <p:spPr>
          <a:xfrm>
            <a:off x="10804192" y="1704057"/>
            <a:ext cx="1387808" cy="3524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32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750">
              <a:schemeClr val="accent1"/>
            </a:gs>
            <a:gs pos="55500">
              <a:srgbClr val="B0E3F6"/>
            </a:gs>
            <a:gs pos="37000">
              <a:srgbClr val="C7EBF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466" t="9870" r="4465" b="1849"/>
          <a:stretch/>
        </p:blipFill>
        <p:spPr>
          <a:xfrm>
            <a:off x="6167139" y="3200400"/>
            <a:ext cx="6024861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0736" t="11612" r="17829" b="277"/>
          <a:stretch/>
        </p:blipFill>
        <p:spPr>
          <a:xfrm>
            <a:off x="6167138" y="0"/>
            <a:ext cx="6024861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0400"/>
            <a:ext cx="5813788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746" y="-73960"/>
            <a:ext cx="5689496" cy="3274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172400"/>
              </p:ext>
            </p:extLst>
          </p:nvPr>
        </p:nvGraphicFramePr>
        <p:xfrm>
          <a:off x="6238875" y="677572"/>
          <a:ext cx="4524375" cy="1427985"/>
        </p:xfrm>
        <a:graphic>
          <a:graphicData uri="http://schemas.openxmlformats.org/drawingml/2006/table">
            <a:tbl>
              <a:tblPr/>
              <a:tblGrid>
                <a:gridCol w="1295821"/>
                <a:gridCol w="3228554"/>
              </a:tblGrid>
              <a:tr h="1427985">
                <a:tc>
                  <a:txBody>
                    <a:bodyPr/>
                    <a:lstStyle/>
                    <a:p>
                      <a:pPr algn="ctr" fontAlgn="t"/>
                      <a:r>
                        <a:rPr lang="es-MX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Superficie del </a:t>
                      </a:r>
                      <a:r>
                        <a:rPr lang="es-MX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 Del </a:t>
                      </a:r>
                      <a:r>
                        <a:rPr lang="es-MX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Nayar</a:t>
                      </a:r>
                    </a:p>
                  </a:txBody>
                  <a:tcPr marL="47625" marR="47625"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526 431 hectáreas</a:t>
                      </a:r>
                      <a:br>
                        <a:rPr lang="pt-BR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5264,31 km²</a:t>
                      </a:r>
                      <a:r>
                        <a:rPr lang="pt-BR" dirty="0">
                          <a:solidFill>
                            <a:schemeClr val="tx1"/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625" marR="47625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21198"/>
              </p:ext>
            </p:extLst>
          </p:nvPr>
        </p:nvGraphicFramePr>
        <p:xfrm>
          <a:off x="1095376" y="4072889"/>
          <a:ext cx="4524374" cy="2689861"/>
        </p:xfrm>
        <a:graphic>
          <a:graphicData uri="http://schemas.openxmlformats.org/drawingml/2006/table">
            <a:tbl>
              <a:tblPr/>
              <a:tblGrid>
                <a:gridCol w="2022415"/>
                <a:gridCol w="2501959"/>
              </a:tblGrid>
              <a:tr h="2689861">
                <a:tc>
                  <a:txBody>
                    <a:bodyPr/>
                    <a:lstStyle/>
                    <a:p>
                      <a:pPr algn="ctr" fontAlgn="t"/>
                      <a:endParaRPr lang="es-MX" b="1" dirty="0" smtClean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s-MX" b="1" dirty="0" smtClean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s-MX" b="1" dirty="0" smtClean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endParaRPr lang="es-MX" b="1" dirty="0" smtClean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t"/>
                      <a:r>
                        <a:rPr lang="es-MX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 </a:t>
                      </a:r>
                      <a:r>
                        <a:rPr lang="es-MX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s-MX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Municipio Del </a:t>
                      </a:r>
                      <a:r>
                        <a:rPr lang="es-MX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Nayar</a:t>
                      </a:r>
                    </a:p>
                  </a:txBody>
                  <a:tcPr marL="47625" marR="47625" marT="95250" marB="952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chemeClr val="accent2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422 metros de </a:t>
                      </a:r>
                      <a:r>
                        <a:rPr lang="es-MX" dirty="0" smtClean="0">
                          <a:solidFill>
                            <a:schemeClr val="accent2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altitud</a:t>
                      </a:r>
                      <a:endParaRPr lang="es-MX" dirty="0">
                        <a:solidFill>
                          <a:schemeClr val="accent2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61366"/>
              </p:ext>
            </p:extLst>
          </p:nvPr>
        </p:nvGraphicFramePr>
        <p:xfrm>
          <a:off x="3162300" y="0"/>
          <a:ext cx="2533650" cy="3262207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2533650"/>
              </a:tblGrid>
              <a:tr h="3262207">
                <a:tc>
                  <a:txBody>
                    <a:bodyPr/>
                    <a:lstStyle/>
                    <a:p>
                      <a:pPr algn="ctr"/>
                      <a:r>
                        <a:rPr lang="es-MX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USO HORARIO</a:t>
                      </a:r>
                      <a:r>
                        <a:rPr lang="es-MX" i="0" u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s-MX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UTC</a:t>
                      </a:r>
                      <a:r>
                        <a:rPr lang="es-MX" i="0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 -7:00 </a:t>
                      </a:r>
                      <a:r>
                        <a:rPr lang="es-MX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(América/Mazatlán</a:t>
                      </a:r>
                      <a:r>
                        <a:rPr lang="es-MX" i="0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s-MX" i="0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Horario de verano : UTC -6:00</a:t>
                      </a:r>
                    </a:p>
                    <a:p>
                      <a:pPr algn="ctr"/>
                      <a:r>
                        <a:rPr lang="es-MX" i="0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Bauhaus 93" panose="04030905020B02020C02" pitchFamily="82" charset="0"/>
                          <a:cs typeface="Arial" panose="020B0604020202020204" pitchFamily="34" charset="0"/>
                        </a:rPr>
                        <a:t>Horario de invierno : UTC -7:00</a:t>
                      </a:r>
                    </a:p>
                  </a:txBody>
                  <a:tcPr marL="47625" marR="47625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6">
                        <a:alphaModFix amt="21000"/>
                      </a:blip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9390428" y="5380672"/>
            <a:ext cx="2933700" cy="1477328"/>
          </a:xfrm>
          <a:prstGeom prst="rect">
            <a:avLst/>
          </a:prstGeom>
          <a:blipFill>
            <a:blip r:embed="rId6">
              <a:alphaModFix amt="21000"/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Latitud: 22.2556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Longitud: -104.517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Latitud: 22° 15' 20'' Norte</a:t>
            </a:r>
            <a:b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Longitud: 104° 31' 1'' Oeste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262388" y="3634055"/>
            <a:ext cx="1852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Coordenadas geográficas</a:t>
            </a:r>
          </a:p>
        </p:txBody>
      </p:sp>
    </p:spTree>
    <p:extLst>
      <p:ext uri="{BB962C8B-B14F-4D97-AF65-F5344CB8AC3E}">
        <p14:creationId xmlns:p14="http://schemas.microsoft.com/office/powerpoint/2010/main" val="39379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5" y="0"/>
            <a:ext cx="2847974" cy="6858000"/>
          </a:xfrm>
          <a:prstGeom prst="rect">
            <a:avLst/>
          </a:prstGeom>
        </p:spPr>
      </p:pic>
      <p:graphicFrame>
        <p:nvGraphicFramePr>
          <p:cNvPr id="33" name="Gráfico 32"/>
          <p:cNvGraphicFramePr/>
          <p:nvPr>
            <p:extLst>
              <p:ext uri="{D42A27DB-BD31-4B8C-83A1-F6EECF244321}">
                <p14:modId xmlns:p14="http://schemas.microsoft.com/office/powerpoint/2010/main" val="1965969094"/>
              </p:ext>
            </p:extLst>
          </p:nvPr>
        </p:nvGraphicFramePr>
        <p:xfrm>
          <a:off x="2714625" y="1"/>
          <a:ext cx="6619875" cy="679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Positivo que crecimiento poblacional en México siga descendiendo:  investigadora | IB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70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1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4420</TotalTime>
  <Words>585</Words>
  <Application>Microsoft Office PowerPoint</Application>
  <PresentationFormat>Panorámica</PresentationFormat>
  <Paragraphs>118</Paragraphs>
  <Slides>12</Slides>
  <Notes>4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Arial</vt:lpstr>
      <vt:lpstr>Arial</vt:lpstr>
      <vt:lpstr>Arial Black</vt:lpstr>
      <vt:lpstr>Bauhaus 93</vt:lpstr>
      <vt:lpstr>Bernard MT Condensed</vt:lpstr>
      <vt:lpstr>Calibri</vt:lpstr>
      <vt:lpstr>Calibri Light</vt:lpstr>
      <vt:lpstr>Chiller</vt:lpstr>
      <vt:lpstr>Freestyle Script</vt:lpstr>
      <vt:lpstr>Tema de Office</vt:lpstr>
      <vt:lpstr>Presentación del municipio del Nayar, Nayarit.</vt:lpstr>
      <vt:lpstr>TOTAL DE     LOCALIDADES 550</vt:lpstr>
      <vt:lpstr>Presentación de PowerPoint</vt:lpstr>
      <vt:lpstr>Presentación de PowerPoint</vt:lpstr>
      <vt:lpstr>Presentación de PowerPoint</vt:lpstr>
      <vt:lpstr>CRONOLOGÍA DE HECHOS HISTORICOS</vt:lpstr>
      <vt:lpstr>Presentación de PowerPoint</vt:lpstr>
      <vt:lpstr>Presentación de PowerPoint</vt:lpstr>
      <vt:lpstr>Presentación de PowerPoint</vt:lpstr>
      <vt:lpstr>Presentación de PowerPoint</vt:lpstr>
      <vt:lpstr>SANTA TERESA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IMPLAN</dc:creator>
  <cp:lastModifiedBy>IMPLAN</cp:lastModifiedBy>
  <cp:revision>156</cp:revision>
  <dcterms:created xsi:type="dcterms:W3CDTF">2022-05-09T15:40:28Z</dcterms:created>
  <dcterms:modified xsi:type="dcterms:W3CDTF">2022-06-24T18:52:04Z</dcterms:modified>
</cp:coreProperties>
</file>